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0" r:id="rId5"/>
    <p:sldId id="261" r:id="rId6"/>
    <p:sldId id="264" r:id="rId7"/>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103"/>
    <a:srgbClr val="010970"/>
    <a:srgbClr val="AFAFAF"/>
    <a:srgbClr val="F9C825"/>
    <a:srgbClr val="0A4EA7"/>
    <a:srgbClr val="1A4385"/>
    <a:srgbClr val="9D022E"/>
    <a:srgbClr val="FEB927"/>
    <a:srgbClr val="939291"/>
    <a:srgbClr val="495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57" d="100"/>
          <a:sy n="57" d="100"/>
        </p:scale>
        <p:origin x="20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122107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193251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35670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289409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380349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269733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211606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265946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208606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371122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D5EB10DB-1EED-4010-8B86-32E54FBB4C17}"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6BFD4D-A68C-4ACA-84AE-A6CB93EA3D70}" type="slidenum">
              <a:rPr lang="en-US" smtClean="0"/>
              <a:t>‹#›</a:t>
            </a:fld>
            <a:endParaRPr lang="en-US" dirty="0"/>
          </a:p>
        </p:txBody>
      </p:sp>
    </p:spTree>
    <p:extLst>
      <p:ext uri="{BB962C8B-B14F-4D97-AF65-F5344CB8AC3E}">
        <p14:creationId xmlns:p14="http://schemas.microsoft.com/office/powerpoint/2010/main" val="112020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D5EB10DB-1EED-4010-8B86-32E54FBB4C17}" type="datetimeFigureOut">
              <a:rPr lang="en-US" smtClean="0"/>
              <a:t>11/3/2022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E6BFD4D-A68C-4ACA-84AE-A6CB93EA3D70}" type="slidenum">
              <a:rPr lang="en-US" smtClean="0"/>
              <a:t>‹#›</a:t>
            </a:fld>
            <a:endParaRPr lang="en-US" dirty="0"/>
          </a:p>
        </p:txBody>
      </p:sp>
    </p:spTree>
    <p:extLst>
      <p:ext uri="{BB962C8B-B14F-4D97-AF65-F5344CB8AC3E}">
        <p14:creationId xmlns:p14="http://schemas.microsoft.com/office/powerpoint/2010/main" val="3585166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9601CA-AC0F-43F2-9EC3-854654BD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790" y="437731"/>
            <a:ext cx="3655182" cy="3655182"/>
          </a:xfrm>
          <a:prstGeom prst="rect">
            <a:avLst/>
          </a:prstGeom>
        </p:spPr>
      </p:pic>
      <p:sp>
        <p:nvSpPr>
          <p:cNvPr id="9" name="Rectangle 8">
            <a:extLst>
              <a:ext uri="{FF2B5EF4-FFF2-40B4-BE49-F238E27FC236}">
                <a16:creationId xmlns:a16="http://schemas.microsoft.com/office/drawing/2014/main" id="{FF26C2AA-6656-4127-AE27-3A84EBD060A0}"/>
              </a:ext>
            </a:extLst>
          </p:cNvPr>
          <p:cNvSpPr/>
          <p:nvPr/>
        </p:nvSpPr>
        <p:spPr>
          <a:xfrm>
            <a:off x="150312" y="100208"/>
            <a:ext cx="7528143" cy="9845458"/>
          </a:xfrm>
          <a:prstGeom prst="rect">
            <a:avLst/>
          </a:prstGeom>
          <a:noFill/>
          <a:ln w="76200" cmpd="tri">
            <a:solidFill>
              <a:srgbClr val="82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7B4B22B-756C-4ADB-BD3B-BBFC6C5343ED}"/>
              </a:ext>
            </a:extLst>
          </p:cNvPr>
          <p:cNvSpPr/>
          <p:nvPr/>
        </p:nvSpPr>
        <p:spPr>
          <a:xfrm>
            <a:off x="576196" y="3400416"/>
            <a:ext cx="6676372" cy="1384995"/>
          </a:xfrm>
          <a:prstGeom prst="rect">
            <a:avLst/>
          </a:prstGeom>
        </p:spPr>
        <p:txBody>
          <a:bodyPr wrap="square">
            <a:spAutoFit/>
          </a:bodyPr>
          <a:lstStyle/>
          <a:p>
            <a:pPr algn="ctr"/>
            <a:endParaRPr lang="en-US" sz="2800" b="1" dirty="0">
              <a:effectLst>
                <a:outerShdw blurRad="38100" dist="38100" dir="2700000" algn="tl">
                  <a:srgbClr val="000000">
                    <a:alpha val="43137"/>
                  </a:srgbClr>
                </a:outerShdw>
              </a:effectLst>
              <a:latin typeface="Bahnschrift" panose="020B0502040204020203" pitchFamily="34" charset="0"/>
            </a:endParaRPr>
          </a:p>
          <a:p>
            <a:pPr algn="ctr"/>
            <a:r>
              <a:rPr lang="en-US" sz="2800" b="1" dirty="0">
                <a:effectLst>
                  <a:outerShdw blurRad="38100" dist="38100" dir="2700000" algn="tl">
                    <a:srgbClr val="000000">
                      <a:alpha val="43137"/>
                    </a:srgbClr>
                  </a:outerShdw>
                </a:effectLst>
                <a:latin typeface="Bahnschrift" panose="020B0502040204020203" pitchFamily="34" charset="0"/>
              </a:rPr>
              <a:t>2023</a:t>
            </a:r>
          </a:p>
          <a:p>
            <a:pPr algn="ctr"/>
            <a:r>
              <a:rPr lang="en-US" sz="2800" b="1" dirty="0">
                <a:effectLst>
                  <a:outerShdw blurRad="38100" dist="38100" dir="2700000" algn="tl">
                    <a:srgbClr val="000000">
                      <a:alpha val="43137"/>
                    </a:srgbClr>
                  </a:outerShdw>
                </a:effectLst>
                <a:latin typeface="Bahnschrift" panose="020B0502040204020203" pitchFamily="34" charset="0"/>
              </a:rPr>
              <a:t>Golf Tournament Packages</a:t>
            </a:r>
          </a:p>
        </p:txBody>
      </p:sp>
      <p:sp>
        <p:nvSpPr>
          <p:cNvPr id="10" name="Rectangle 9">
            <a:extLst>
              <a:ext uri="{FF2B5EF4-FFF2-40B4-BE49-F238E27FC236}">
                <a16:creationId xmlns:a16="http://schemas.microsoft.com/office/drawing/2014/main" id="{349D412F-DDF2-4DC0-A183-323833785642}"/>
              </a:ext>
            </a:extLst>
          </p:cNvPr>
          <p:cNvSpPr/>
          <p:nvPr/>
        </p:nvSpPr>
        <p:spPr>
          <a:xfrm>
            <a:off x="2182426" y="8588793"/>
            <a:ext cx="3435556" cy="369332"/>
          </a:xfrm>
          <a:prstGeom prst="rect">
            <a:avLst/>
          </a:prstGeom>
        </p:spPr>
        <p:txBody>
          <a:bodyPr wrap="none">
            <a:spAutoFit/>
          </a:bodyPr>
          <a:lstStyle/>
          <a:p>
            <a:r>
              <a:rPr lang="en-US" dirty="0">
                <a:latin typeface="Bahnschrift" panose="020B0502040204020203" pitchFamily="34" charset="0"/>
              </a:rPr>
              <a:t>4475 Bonita Rd Bonita,CA 91902</a:t>
            </a:r>
          </a:p>
        </p:txBody>
      </p:sp>
      <p:sp>
        <p:nvSpPr>
          <p:cNvPr id="11" name="Rectangle 10">
            <a:extLst>
              <a:ext uri="{FF2B5EF4-FFF2-40B4-BE49-F238E27FC236}">
                <a16:creationId xmlns:a16="http://schemas.microsoft.com/office/drawing/2014/main" id="{5FA6F4C7-A632-4E0C-A92D-748144924239}"/>
              </a:ext>
            </a:extLst>
          </p:cNvPr>
          <p:cNvSpPr/>
          <p:nvPr/>
        </p:nvSpPr>
        <p:spPr>
          <a:xfrm>
            <a:off x="2521215" y="9086547"/>
            <a:ext cx="2786340" cy="646331"/>
          </a:xfrm>
          <a:prstGeom prst="rect">
            <a:avLst/>
          </a:prstGeom>
        </p:spPr>
        <p:txBody>
          <a:bodyPr wrap="none">
            <a:spAutoFit/>
          </a:bodyPr>
          <a:lstStyle/>
          <a:p>
            <a:pPr algn="ctr"/>
            <a:r>
              <a:rPr lang="en-US" dirty="0">
                <a:latin typeface="Bahnschrift" panose="020B0502040204020203" pitchFamily="34" charset="0"/>
              </a:rPr>
              <a:t>Contact: Armando Najera</a:t>
            </a:r>
          </a:p>
          <a:p>
            <a:pPr algn="ctr"/>
            <a:r>
              <a:rPr lang="en-US" dirty="0">
                <a:latin typeface="Bahnschrift" panose="020B0502040204020203" pitchFamily="34" charset="0"/>
              </a:rPr>
              <a:t>619-479-4141 x221</a:t>
            </a:r>
          </a:p>
        </p:txBody>
      </p:sp>
      <p:pic>
        <p:nvPicPr>
          <p:cNvPr id="4" name="Picture 3" descr="A picture containing tree, outdoor, sky, grass">
            <a:extLst>
              <a:ext uri="{FF2B5EF4-FFF2-40B4-BE49-F238E27FC236}">
                <a16:creationId xmlns:a16="http://schemas.microsoft.com/office/drawing/2014/main" id="{BF0E7856-0457-A0C0-8DDA-28BA04CC6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691" y="5033416"/>
            <a:ext cx="4655025" cy="3108960"/>
          </a:xfrm>
          <a:prstGeom prst="rect">
            <a:avLst/>
          </a:prstGeom>
        </p:spPr>
      </p:pic>
    </p:spTree>
    <p:extLst>
      <p:ext uri="{BB962C8B-B14F-4D97-AF65-F5344CB8AC3E}">
        <p14:creationId xmlns:p14="http://schemas.microsoft.com/office/powerpoint/2010/main" val="120839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9601CA-AC0F-43F2-9EC3-854654BD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323" y="100208"/>
            <a:ext cx="2863750" cy="2863750"/>
          </a:xfrm>
          <a:prstGeom prst="rect">
            <a:avLst/>
          </a:prstGeom>
        </p:spPr>
      </p:pic>
      <p:sp>
        <p:nvSpPr>
          <p:cNvPr id="9" name="Rectangle 8">
            <a:extLst>
              <a:ext uri="{FF2B5EF4-FFF2-40B4-BE49-F238E27FC236}">
                <a16:creationId xmlns:a16="http://schemas.microsoft.com/office/drawing/2014/main" id="{FF26C2AA-6656-4127-AE27-3A84EBD060A0}"/>
              </a:ext>
            </a:extLst>
          </p:cNvPr>
          <p:cNvSpPr/>
          <p:nvPr/>
        </p:nvSpPr>
        <p:spPr>
          <a:xfrm>
            <a:off x="150312" y="100208"/>
            <a:ext cx="7528143" cy="9845458"/>
          </a:xfrm>
          <a:prstGeom prst="rect">
            <a:avLst/>
          </a:prstGeom>
          <a:noFill/>
          <a:ln w="76200" cmpd="tri">
            <a:solidFill>
              <a:srgbClr val="82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9D412F-DDF2-4DC0-A183-323833785642}"/>
              </a:ext>
            </a:extLst>
          </p:cNvPr>
          <p:cNvSpPr/>
          <p:nvPr/>
        </p:nvSpPr>
        <p:spPr>
          <a:xfrm>
            <a:off x="150310" y="7146389"/>
            <a:ext cx="7471775" cy="1569660"/>
          </a:xfrm>
          <a:prstGeom prst="rect">
            <a:avLst/>
          </a:prstGeom>
        </p:spPr>
        <p:txBody>
          <a:bodyPr wrap="square">
            <a:spAutoFit/>
          </a:bodyPr>
          <a:lstStyle/>
          <a:p>
            <a:pPr algn="ctr"/>
            <a:r>
              <a:rPr lang="en-US" sz="1600" dirty="0"/>
              <a:t>18 Hole, Par 73, Designed by Billy Casper, Chula Vista Golf Course is one of the best courses to play and the best course to host your tournament in San Diego County. With a combined 20 years of golf tournament experience General Manger Armando Najera and his staff are ready to host your group. With 3 unique banquet room facilities complemented by unmatched service and top-notch amenities—everything you need for an exceptional golf tournament experience.</a:t>
            </a:r>
            <a:endParaRPr lang="en-US" sz="1600" dirty="0">
              <a:latin typeface="Bahnschrift" panose="020B0502040204020203" pitchFamily="34" charset="0"/>
            </a:endParaRPr>
          </a:p>
        </p:txBody>
      </p:sp>
      <p:pic>
        <p:nvPicPr>
          <p:cNvPr id="2" name="Picture 1">
            <a:extLst>
              <a:ext uri="{FF2B5EF4-FFF2-40B4-BE49-F238E27FC236}">
                <a16:creationId xmlns:a16="http://schemas.microsoft.com/office/drawing/2014/main" id="{18FB9D47-0DBE-4212-A680-73B2ED606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265" y="3037680"/>
            <a:ext cx="4634216" cy="3475662"/>
          </a:xfrm>
          <a:prstGeom prst="rect">
            <a:avLst/>
          </a:prstGeom>
          <a:ln w="50800">
            <a:solidFill>
              <a:srgbClr val="82010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340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C2AA-6656-4127-AE27-3A84EBD060A0}"/>
              </a:ext>
            </a:extLst>
          </p:cNvPr>
          <p:cNvSpPr/>
          <p:nvPr/>
        </p:nvSpPr>
        <p:spPr>
          <a:xfrm>
            <a:off x="150312" y="100208"/>
            <a:ext cx="7528143" cy="9845458"/>
          </a:xfrm>
          <a:prstGeom prst="rect">
            <a:avLst/>
          </a:prstGeom>
          <a:noFill/>
          <a:ln w="76200" cmpd="tri">
            <a:solidFill>
              <a:srgbClr val="82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9D412F-DDF2-4DC0-A183-323833785642}"/>
              </a:ext>
            </a:extLst>
          </p:cNvPr>
          <p:cNvSpPr/>
          <p:nvPr/>
        </p:nvSpPr>
        <p:spPr>
          <a:xfrm>
            <a:off x="322544" y="1794005"/>
            <a:ext cx="7183677" cy="523220"/>
          </a:xfrm>
          <a:prstGeom prst="rect">
            <a:avLst/>
          </a:prstGeom>
        </p:spPr>
        <p:txBody>
          <a:bodyPr wrap="square">
            <a:spAutoFit/>
          </a:bodyPr>
          <a:lstStyle/>
          <a:p>
            <a:pPr algn="ctr"/>
            <a:r>
              <a:rPr lang="en-US" sz="2800" dirty="0">
                <a:latin typeface="Bahnschrift" panose="020B0502040204020203" pitchFamily="34" charset="0"/>
              </a:rPr>
              <a:t>All tournament packages include: </a:t>
            </a:r>
          </a:p>
        </p:txBody>
      </p:sp>
      <p:sp>
        <p:nvSpPr>
          <p:cNvPr id="7" name="Rectangle 6">
            <a:extLst>
              <a:ext uri="{FF2B5EF4-FFF2-40B4-BE49-F238E27FC236}">
                <a16:creationId xmlns:a16="http://schemas.microsoft.com/office/drawing/2014/main" id="{01AACF3C-316C-4DEB-BE5B-4C86F4291DD1}"/>
              </a:ext>
            </a:extLst>
          </p:cNvPr>
          <p:cNvSpPr/>
          <p:nvPr/>
        </p:nvSpPr>
        <p:spPr>
          <a:xfrm>
            <a:off x="576197" y="345564"/>
            <a:ext cx="6676372" cy="646331"/>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latin typeface="Bahnschrift" panose="020B0502040204020203" pitchFamily="34" charset="0"/>
              </a:rPr>
              <a:t>Golf Tournament Amenities</a:t>
            </a:r>
          </a:p>
        </p:txBody>
      </p:sp>
      <p:sp>
        <p:nvSpPr>
          <p:cNvPr id="3" name="Rectangle 2">
            <a:extLst>
              <a:ext uri="{FF2B5EF4-FFF2-40B4-BE49-F238E27FC236}">
                <a16:creationId xmlns:a16="http://schemas.microsoft.com/office/drawing/2014/main" id="{676673D0-23FE-49D4-ABA2-0703E25827A8}"/>
              </a:ext>
            </a:extLst>
          </p:cNvPr>
          <p:cNvSpPr/>
          <p:nvPr/>
        </p:nvSpPr>
        <p:spPr>
          <a:xfrm>
            <a:off x="1448320" y="2528568"/>
            <a:ext cx="5916983" cy="7171194"/>
          </a:xfrm>
          <a:prstGeom prst="rect">
            <a:avLst/>
          </a:prstGeom>
        </p:spPr>
        <p:txBody>
          <a:bodyPr wrap="square">
            <a:spAutoFit/>
          </a:bodyPr>
          <a:lstStyle/>
          <a:p>
            <a:pPr marL="171450" indent="-171450">
              <a:buFont typeface="Arial" panose="020B0604020202020204" pitchFamily="34" charset="0"/>
              <a:buChar char="•"/>
            </a:pPr>
            <a:r>
              <a:rPr lang="en-US" sz="2800" dirty="0">
                <a:latin typeface="Bahnschrift" panose="020B0502040204020203" pitchFamily="34" charset="0"/>
              </a:rPr>
              <a:t>Green Fee &amp; Cart Fee</a:t>
            </a:r>
          </a:p>
          <a:p>
            <a:pPr marL="171450" indent="-171450">
              <a:buFont typeface="Arial" panose="020B0604020202020204" pitchFamily="34" charset="0"/>
              <a:buChar char="•"/>
            </a:pPr>
            <a:r>
              <a:rPr lang="en-US" sz="2800" dirty="0">
                <a:latin typeface="Bahnschrift" panose="020B0502040204020203" pitchFamily="34" charset="0"/>
              </a:rPr>
              <a:t>Range Balls</a:t>
            </a:r>
          </a:p>
          <a:p>
            <a:pPr marL="171450" indent="-171450">
              <a:buFont typeface="Arial" panose="020B0604020202020204" pitchFamily="34" charset="0"/>
              <a:buChar char="•"/>
            </a:pPr>
            <a:r>
              <a:rPr lang="en-US" sz="2800" dirty="0">
                <a:latin typeface="Bahnschrift" panose="020B0502040204020203" pitchFamily="34" charset="0"/>
              </a:rPr>
              <a:t>Scorecards</a:t>
            </a:r>
          </a:p>
          <a:p>
            <a:pPr marL="171450" indent="-171450">
              <a:buFont typeface="Arial" panose="020B0604020202020204" pitchFamily="34" charset="0"/>
              <a:buChar char="•"/>
            </a:pPr>
            <a:r>
              <a:rPr lang="en-US" sz="2800" dirty="0">
                <a:latin typeface="Bahnschrift" panose="020B0502040204020203" pitchFamily="34" charset="0"/>
              </a:rPr>
              <a:t>Cart signs</a:t>
            </a:r>
          </a:p>
          <a:p>
            <a:pPr marL="171450" indent="-171450">
              <a:buFont typeface="Arial" panose="020B0604020202020204" pitchFamily="34" charset="0"/>
              <a:buChar char="•"/>
            </a:pPr>
            <a:r>
              <a:rPr lang="en-US" sz="2800" dirty="0">
                <a:latin typeface="Bahnschrift" panose="020B0502040204020203" pitchFamily="34" charset="0"/>
              </a:rPr>
              <a:t>Special Contest and Proximity Markers</a:t>
            </a:r>
          </a:p>
          <a:p>
            <a:pPr marL="171450" indent="-171450">
              <a:buFont typeface="Arial" panose="020B0604020202020204" pitchFamily="34" charset="0"/>
              <a:buChar char="•"/>
            </a:pPr>
            <a:r>
              <a:rPr lang="en-US" sz="2800" dirty="0">
                <a:latin typeface="Bahnschrift" panose="020B0502040204020203" pitchFamily="34" charset="0"/>
              </a:rPr>
              <a:t>Twosome Gift Certificates </a:t>
            </a:r>
          </a:p>
          <a:p>
            <a:r>
              <a:rPr lang="en-US" sz="2800" dirty="0">
                <a:latin typeface="Bahnschrift" panose="020B0502040204020203" pitchFamily="34" charset="0"/>
              </a:rPr>
              <a:t>	(1 for every 32 players)</a:t>
            </a:r>
          </a:p>
          <a:p>
            <a:pPr marL="171450" indent="-171450">
              <a:buFont typeface="Arial" panose="020B0604020202020204" pitchFamily="34" charset="0"/>
              <a:buChar char="•"/>
            </a:pPr>
            <a:r>
              <a:rPr lang="en-US" sz="2800" dirty="0">
                <a:latin typeface="Bahnschrift" panose="020B0502040204020203" pitchFamily="34" charset="0"/>
              </a:rPr>
              <a:t>Registration Tables and Set-Up</a:t>
            </a:r>
          </a:p>
          <a:p>
            <a:pPr marL="171450" indent="-171450">
              <a:buFont typeface="Arial" panose="020B0604020202020204" pitchFamily="34" charset="0"/>
              <a:buChar char="•"/>
            </a:pPr>
            <a:r>
              <a:rPr lang="en-US" sz="2800" dirty="0">
                <a:latin typeface="Bahnschrift" panose="020B0502040204020203" pitchFamily="34" charset="0"/>
              </a:rPr>
              <a:t>Tournament Coordination- </a:t>
            </a:r>
          </a:p>
          <a:p>
            <a:pPr lvl="1"/>
            <a:r>
              <a:rPr lang="en-US" sz="2800" dirty="0">
                <a:latin typeface="Bahnschrift" panose="020B0502040204020203" pitchFamily="34" charset="0"/>
              </a:rPr>
              <a:t>-Launch and Transition</a:t>
            </a:r>
          </a:p>
          <a:p>
            <a:pPr marL="171450" indent="-171450">
              <a:buFont typeface="Arial" panose="020B0604020202020204" pitchFamily="34" charset="0"/>
              <a:buChar char="•"/>
            </a:pPr>
            <a:r>
              <a:rPr lang="en-US" sz="2800" dirty="0">
                <a:latin typeface="Bahnschrift" panose="020B0502040204020203" pitchFamily="34" charset="0"/>
              </a:rPr>
              <a:t>Tournament Scoring</a:t>
            </a:r>
          </a:p>
          <a:p>
            <a:pPr marL="171450" indent="-171450">
              <a:buFont typeface="Arial" panose="020B0604020202020204" pitchFamily="34" charset="0"/>
              <a:buChar char="•"/>
            </a:pPr>
            <a:endParaRPr lang="en-US" sz="2800" dirty="0">
              <a:latin typeface="Bahnschrift" panose="020B0502040204020203" pitchFamily="34" charset="0"/>
            </a:endParaRPr>
          </a:p>
          <a:p>
            <a:pPr algn="ctr"/>
            <a:endParaRPr lang="en-US" sz="2800" dirty="0">
              <a:latin typeface="Bahnschrift" panose="020B0502040204020203" pitchFamily="34" charset="0"/>
            </a:endParaRPr>
          </a:p>
          <a:p>
            <a:pPr marL="171450" indent="-171450">
              <a:buFont typeface="Arial" panose="020B0604020202020204" pitchFamily="34" charset="0"/>
              <a:buChar char="•"/>
            </a:pPr>
            <a:endParaRPr lang="en-US" sz="1200" dirty="0">
              <a:latin typeface="Bahnschrift" panose="020B0502040204020203" pitchFamily="34" charset="0"/>
            </a:endParaRPr>
          </a:p>
          <a:p>
            <a:pPr marL="171450" indent="-171450">
              <a:buFont typeface="Arial" panose="020B0604020202020204" pitchFamily="34" charset="0"/>
              <a:buChar char="•"/>
            </a:pPr>
            <a:endParaRPr lang="en-US" sz="1400" dirty="0">
              <a:latin typeface="Bahnschrift" panose="020B0502040204020203" pitchFamily="34" charset="0"/>
            </a:endParaRPr>
          </a:p>
          <a:p>
            <a:pPr marL="171450" indent="-171450">
              <a:buFont typeface="Arial" panose="020B0604020202020204" pitchFamily="34" charset="0"/>
              <a:buChar char="•"/>
            </a:pPr>
            <a:endParaRPr lang="en-US" sz="1200" dirty="0">
              <a:latin typeface="Bahnschrift" panose="020B0502040204020203" pitchFamily="34" charset="0"/>
            </a:endParaRPr>
          </a:p>
          <a:p>
            <a:endParaRPr lang="en-US" sz="1200" dirty="0">
              <a:latin typeface="Bahnschrift" panose="020B0502040204020203" pitchFamily="34" charset="0"/>
            </a:endParaRPr>
          </a:p>
          <a:p>
            <a:pPr marL="171450" indent="-171450">
              <a:buFont typeface="Arial" panose="020B0604020202020204" pitchFamily="34" charset="0"/>
              <a:buChar char="•"/>
            </a:pPr>
            <a:endParaRPr lang="en-US" dirty="0">
              <a:latin typeface="Bahnschrif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917" y="7893381"/>
            <a:ext cx="1690233" cy="1690233"/>
          </a:xfrm>
          <a:prstGeom prst="rect">
            <a:avLst/>
          </a:prstGeom>
        </p:spPr>
      </p:pic>
    </p:spTree>
    <p:extLst>
      <p:ext uri="{BB962C8B-B14F-4D97-AF65-F5344CB8AC3E}">
        <p14:creationId xmlns:p14="http://schemas.microsoft.com/office/powerpoint/2010/main" val="92217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B4B22B-756C-4ADB-BD3B-BBFC6C5343ED}"/>
              </a:ext>
            </a:extLst>
          </p:cNvPr>
          <p:cNvSpPr/>
          <p:nvPr/>
        </p:nvSpPr>
        <p:spPr>
          <a:xfrm>
            <a:off x="1046554" y="759655"/>
            <a:ext cx="6057629" cy="13449836"/>
          </a:xfrm>
          <a:prstGeom prst="rect">
            <a:avLst/>
          </a:prstGeom>
        </p:spPr>
        <p:txBody>
          <a:bodyPr wrap="square" numCol="2">
            <a:spAutoFit/>
          </a:bodyPr>
          <a:lstStyle/>
          <a:p>
            <a:r>
              <a:rPr lang="en-US" sz="3600" b="1" u="sng" dirty="0">
                <a:solidFill>
                  <a:srgbClr val="820103"/>
                </a:solidFill>
                <a:effectLst>
                  <a:outerShdw blurRad="38100" dist="38100" dir="2700000" algn="tl">
                    <a:srgbClr val="000000">
                      <a:alpha val="43137"/>
                    </a:srgbClr>
                  </a:outerShdw>
                </a:effectLst>
              </a:rPr>
              <a:t>Buffet Options</a:t>
            </a:r>
          </a:p>
          <a:p>
            <a:r>
              <a:rPr lang="en-US" sz="1600" b="1" u="sng" dirty="0">
                <a:solidFill>
                  <a:srgbClr val="820103"/>
                </a:solidFill>
              </a:rPr>
              <a:t>EARLY </a:t>
            </a:r>
            <a:r>
              <a:rPr lang="en-US" sz="1600" b="1" u="sng" dirty="0"/>
              <a:t>TEE TIME</a:t>
            </a:r>
          </a:p>
          <a:p>
            <a:pPr marL="285750" indent="-285750">
              <a:buFont typeface="Arial" panose="020B0604020202020204" pitchFamily="34" charset="0"/>
              <a:buChar char="•"/>
            </a:pPr>
            <a:r>
              <a:rPr lang="en-US" sz="1600" dirty="0"/>
              <a:t>FRESH ASSORTED MUFFINS </a:t>
            </a:r>
          </a:p>
          <a:p>
            <a:pPr marL="285750" indent="-285750">
              <a:buFont typeface="Arial" panose="020B0604020202020204" pitchFamily="34" charset="0"/>
              <a:buChar char="•"/>
            </a:pPr>
            <a:r>
              <a:rPr lang="en-US" sz="1600" dirty="0"/>
              <a:t>FRESH ASSORTED DANISHES</a:t>
            </a:r>
          </a:p>
          <a:p>
            <a:pPr marL="285750" indent="-285750">
              <a:buFont typeface="Arial" panose="020B0604020202020204" pitchFamily="34" charset="0"/>
              <a:buChar char="•"/>
            </a:pPr>
            <a:r>
              <a:rPr lang="en-US" sz="1600" dirty="0"/>
              <a:t>ASSORTED YOGURT TO GO</a:t>
            </a:r>
          </a:p>
          <a:p>
            <a:pPr marL="285750" indent="-285750">
              <a:buFont typeface="Arial" panose="020B0604020202020204" pitchFamily="34" charset="0"/>
              <a:buChar char="•"/>
            </a:pPr>
            <a:r>
              <a:rPr lang="en-US" sz="1600" dirty="0"/>
              <a:t>FRESH FRUIT CUPS TO GO</a:t>
            </a:r>
          </a:p>
          <a:p>
            <a:pPr marL="285750" indent="-285750">
              <a:buFont typeface="Arial" panose="020B0604020202020204" pitchFamily="34" charset="0"/>
              <a:buChar char="•"/>
            </a:pPr>
            <a:r>
              <a:rPr lang="en-US" sz="1600" dirty="0"/>
              <a:t>GRANOLA BARS</a:t>
            </a:r>
          </a:p>
          <a:p>
            <a:endParaRPr lang="en-US" sz="1600" dirty="0"/>
          </a:p>
          <a:p>
            <a:r>
              <a:rPr lang="en-US" sz="1600" b="1" u="sng" dirty="0"/>
              <a:t>CVGC DELI BUFFET</a:t>
            </a:r>
          </a:p>
          <a:p>
            <a:pPr marL="285750" indent="-285750">
              <a:buFont typeface="Arial" panose="020B0604020202020204" pitchFamily="34" charset="0"/>
              <a:buChar char="•"/>
            </a:pPr>
            <a:r>
              <a:rPr lang="en-US" sz="1600" dirty="0"/>
              <a:t>ASSORTED DELI MEATS</a:t>
            </a:r>
          </a:p>
          <a:p>
            <a:pPr marL="285750" indent="-285750">
              <a:buFont typeface="Arial" panose="020B0604020202020204" pitchFamily="34" charset="0"/>
              <a:buChar char="•"/>
            </a:pPr>
            <a:r>
              <a:rPr lang="en-US" sz="1600" dirty="0"/>
              <a:t>POTATO CHIPS</a:t>
            </a:r>
          </a:p>
          <a:p>
            <a:pPr marL="285750" indent="-285750">
              <a:buFont typeface="Arial" panose="020B0604020202020204" pitchFamily="34" charset="0"/>
              <a:buChar char="•"/>
            </a:pPr>
            <a:r>
              <a:rPr lang="en-US" sz="1600" dirty="0"/>
              <a:t>FRESH FRUIT</a:t>
            </a:r>
          </a:p>
          <a:p>
            <a:pPr marL="285750" indent="-285750">
              <a:buFont typeface="Arial" panose="020B0604020202020204" pitchFamily="34" charset="0"/>
              <a:buChar char="•"/>
            </a:pPr>
            <a:r>
              <a:rPr lang="en-US" sz="1600" dirty="0"/>
              <a:t>FRESH BAKED COOKIES</a:t>
            </a:r>
          </a:p>
          <a:p>
            <a:pPr marL="285750" indent="-285750">
              <a:buFont typeface="Arial" panose="020B0604020202020204" pitchFamily="34" charset="0"/>
              <a:buChar char="•"/>
            </a:pPr>
            <a:r>
              <a:rPr lang="en-US" sz="1600" dirty="0"/>
              <a:t>BOTTLED BEVERAGE</a:t>
            </a:r>
          </a:p>
          <a:p>
            <a:endParaRPr lang="en-US" sz="1600" dirty="0"/>
          </a:p>
          <a:p>
            <a:r>
              <a:rPr lang="en-US" sz="1600" b="1" u="sng" dirty="0"/>
              <a:t>SLIDER BAR </a:t>
            </a:r>
          </a:p>
          <a:p>
            <a:pPr marL="285750" indent="-285750">
              <a:buFont typeface="Arial" panose="020B0604020202020204" pitchFamily="34" charset="0"/>
              <a:buChar char="•"/>
            </a:pPr>
            <a:r>
              <a:rPr lang="en-US" sz="1600" dirty="0"/>
              <a:t>CHEESEBURGER SLIDER</a:t>
            </a:r>
          </a:p>
          <a:p>
            <a:pPr marL="285750" indent="-285750">
              <a:buFont typeface="Arial" panose="020B0604020202020204" pitchFamily="34" charset="0"/>
              <a:buChar char="•"/>
            </a:pPr>
            <a:r>
              <a:rPr lang="en-US" sz="1600" dirty="0"/>
              <a:t>HOT DOG SLIDER</a:t>
            </a:r>
          </a:p>
          <a:p>
            <a:pPr marL="285750" indent="-285750">
              <a:buFont typeface="Arial" panose="020B0604020202020204" pitchFamily="34" charset="0"/>
              <a:buChar char="•"/>
            </a:pPr>
            <a:r>
              <a:rPr lang="en-US" sz="1600" dirty="0"/>
              <a:t>POTATO CHIPS</a:t>
            </a:r>
          </a:p>
          <a:p>
            <a:pPr marL="285750" indent="-285750">
              <a:buFont typeface="Arial" panose="020B0604020202020204" pitchFamily="34" charset="0"/>
              <a:buChar char="•"/>
            </a:pPr>
            <a:r>
              <a:rPr lang="en-US" sz="1600" dirty="0"/>
              <a:t>COLESLAW</a:t>
            </a:r>
          </a:p>
          <a:p>
            <a:pPr marL="285750" indent="-285750">
              <a:buFont typeface="Arial" panose="020B0604020202020204" pitchFamily="34" charset="0"/>
              <a:buChar char="•"/>
            </a:pPr>
            <a:r>
              <a:rPr lang="en-US" sz="1600" dirty="0"/>
              <a:t>FRESH BAKED COOKIES</a:t>
            </a:r>
          </a:p>
          <a:p>
            <a:r>
              <a:rPr lang="en-US" sz="1600" dirty="0"/>
              <a:t> </a:t>
            </a:r>
          </a:p>
          <a:p>
            <a:r>
              <a:rPr lang="en-US" sz="1600" b="1" u="sng" dirty="0"/>
              <a:t>BENTO </a:t>
            </a:r>
          </a:p>
          <a:p>
            <a:pPr marL="285750" indent="-285750">
              <a:buFont typeface="Arial" panose="020B0604020202020204" pitchFamily="34" charset="0"/>
              <a:buChar char="•"/>
            </a:pPr>
            <a:r>
              <a:rPr lang="en-US" sz="1600" dirty="0"/>
              <a:t>CHICKEN TERIYAKI</a:t>
            </a:r>
          </a:p>
          <a:p>
            <a:pPr marL="285750" indent="-285750">
              <a:buFont typeface="Arial" panose="020B0604020202020204" pitchFamily="34" charset="0"/>
              <a:buChar char="•"/>
            </a:pPr>
            <a:r>
              <a:rPr lang="en-US" sz="1600" dirty="0"/>
              <a:t>STEAMED VEG MEDLEY</a:t>
            </a:r>
          </a:p>
          <a:p>
            <a:pPr marL="285750" indent="-285750">
              <a:buFont typeface="Arial" panose="020B0604020202020204" pitchFamily="34" charset="0"/>
              <a:buChar char="•"/>
            </a:pPr>
            <a:r>
              <a:rPr lang="en-US" sz="1600" dirty="0"/>
              <a:t>MACARONI SALAD</a:t>
            </a:r>
          </a:p>
          <a:p>
            <a:pPr marL="285750" indent="-285750">
              <a:buFont typeface="Arial" panose="020B0604020202020204" pitchFamily="34" charset="0"/>
              <a:buChar char="•"/>
            </a:pPr>
            <a:r>
              <a:rPr lang="en-US" sz="1600" dirty="0"/>
              <a:t>STEAMED RICE</a:t>
            </a:r>
          </a:p>
          <a:p>
            <a:pPr marL="285750" indent="-285750">
              <a:buFont typeface="Arial" panose="020B0604020202020204" pitchFamily="34" charset="0"/>
              <a:buChar char="•"/>
            </a:pPr>
            <a:r>
              <a:rPr lang="en-US" sz="1600" dirty="0"/>
              <a:t>FRESH BAKED COOKIES</a:t>
            </a:r>
          </a:p>
          <a:p>
            <a:endParaRPr lang="en-US" sz="1600" dirty="0"/>
          </a:p>
          <a:p>
            <a:pPr algn="ctr"/>
            <a:endParaRPr lang="en-US" sz="32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pPr algn="ctr"/>
            <a:endParaRPr lang="en-US" sz="1600" b="1" u="sng" dirty="0"/>
          </a:p>
          <a:p>
            <a:endParaRPr lang="en-US" sz="1600" b="1" u="sng" dirty="0"/>
          </a:p>
          <a:p>
            <a:endParaRPr lang="en-US" sz="1600" b="1" u="sng" dirty="0"/>
          </a:p>
          <a:p>
            <a:endParaRPr lang="en-US" sz="1600" b="1" u="sng" dirty="0"/>
          </a:p>
          <a:p>
            <a:endParaRPr lang="en-US" sz="1600" b="1" u="sng" dirty="0"/>
          </a:p>
          <a:p>
            <a:r>
              <a:rPr lang="en-US" sz="1600" b="1" u="sng" dirty="0"/>
              <a:t>GOLF FIESTA</a:t>
            </a:r>
          </a:p>
          <a:p>
            <a:pPr marL="285750" indent="-285750">
              <a:buFont typeface="Arial" panose="020B0604020202020204" pitchFamily="34" charset="0"/>
              <a:buChar char="•"/>
            </a:pPr>
            <a:r>
              <a:rPr lang="en-US" sz="1600" dirty="0"/>
              <a:t>CHICKEN FAJITAS</a:t>
            </a:r>
          </a:p>
          <a:p>
            <a:pPr marL="285750" indent="-285750">
              <a:buFont typeface="Arial" panose="020B0604020202020204" pitchFamily="34" charset="0"/>
              <a:buChar char="•"/>
            </a:pPr>
            <a:r>
              <a:rPr lang="en-US" sz="1600" dirty="0"/>
              <a:t>CHEESE ENCHILADAS</a:t>
            </a:r>
          </a:p>
          <a:p>
            <a:pPr marL="285750" indent="-285750">
              <a:buFont typeface="Arial" panose="020B0604020202020204" pitchFamily="34" charset="0"/>
              <a:buChar char="•"/>
            </a:pPr>
            <a:r>
              <a:rPr lang="en-US" sz="1600" dirty="0"/>
              <a:t>RICE &amp; REFRIED BEANS</a:t>
            </a:r>
          </a:p>
          <a:p>
            <a:pPr marL="285750" indent="-285750">
              <a:buFont typeface="Arial" panose="020B0604020202020204" pitchFamily="34" charset="0"/>
              <a:buChar char="•"/>
            </a:pPr>
            <a:r>
              <a:rPr lang="en-US" sz="1600" dirty="0"/>
              <a:t>CHURROS</a:t>
            </a:r>
          </a:p>
          <a:p>
            <a:endParaRPr lang="en-US" sz="1600" dirty="0"/>
          </a:p>
          <a:p>
            <a:r>
              <a:rPr lang="en-US" sz="1600" b="1" u="sng" dirty="0"/>
              <a:t>SHORT PAR 4</a:t>
            </a:r>
          </a:p>
          <a:p>
            <a:pPr marL="285750" indent="-285750">
              <a:buFont typeface="Arial" panose="020B0604020202020204" pitchFamily="34" charset="0"/>
              <a:buChar char="•"/>
            </a:pPr>
            <a:r>
              <a:rPr lang="en-US" sz="1600" dirty="0"/>
              <a:t>ROASTED CHICKEN LEG QUARTERS</a:t>
            </a:r>
          </a:p>
          <a:p>
            <a:pPr marL="285750" indent="-285750">
              <a:buFont typeface="Arial" panose="020B0604020202020204" pitchFamily="34" charset="0"/>
              <a:buChar char="•"/>
            </a:pPr>
            <a:r>
              <a:rPr lang="en-US" sz="1600" dirty="0"/>
              <a:t>BAKED BEANS</a:t>
            </a:r>
          </a:p>
          <a:p>
            <a:pPr marL="285750" indent="-285750">
              <a:buFont typeface="Arial" panose="020B0604020202020204" pitchFamily="34" charset="0"/>
              <a:buChar char="•"/>
            </a:pPr>
            <a:r>
              <a:rPr lang="en-US" sz="1600" dirty="0"/>
              <a:t>COLESLAW</a:t>
            </a:r>
          </a:p>
          <a:p>
            <a:pPr marL="285750" indent="-285750">
              <a:buFont typeface="Arial" panose="020B0604020202020204" pitchFamily="34" charset="0"/>
              <a:buChar char="•"/>
            </a:pPr>
            <a:r>
              <a:rPr lang="en-US" sz="1600" dirty="0"/>
              <a:t>POTATO SALAD</a:t>
            </a:r>
          </a:p>
          <a:p>
            <a:pPr marL="285750" indent="-285750">
              <a:buFont typeface="Arial" panose="020B0604020202020204" pitchFamily="34" charset="0"/>
              <a:buChar char="•"/>
            </a:pPr>
            <a:r>
              <a:rPr lang="en-US" sz="1600" dirty="0"/>
              <a:t>FRESH BAKED COOKIES</a:t>
            </a:r>
          </a:p>
          <a:p>
            <a:endParaRPr lang="en-US" sz="1600" dirty="0"/>
          </a:p>
          <a:p>
            <a:r>
              <a:rPr lang="en-US" sz="1600" b="1" u="sng" dirty="0"/>
              <a:t>TEXAS WEDGE</a:t>
            </a:r>
          </a:p>
          <a:p>
            <a:pPr marL="285750" indent="-285750">
              <a:buFont typeface="Arial" panose="020B0604020202020204" pitchFamily="34" charset="0"/>
              <a:buChar char="•"/>
            </a:pPr>
            <a:r>
              <a:rPr lang="en-US" sz="1600" dirty="0"/>
              <a:t>BBQ TRI TIP</a:t>
            </a:r>
          </a:p>
          <a:p>
            <a:pPr marL="285750" indent="-285750">
              <a:buFont typeface="Arial" panose="020B0604020202020204" pitchFamily="34" charset="0"/>
              <a:buChar char="•"/>
            </a:pPr>
            <a:r>
              <a:rPr lang="en-US" sz="1600" dirty="0"/>
              <a:t>BAKED BEANS</a:t>
            </a:r>
          </a:p>
          <a:p>
            <a:pPr marL="285750" indent="-285750">
              <a:buFont typeface="Arial" panose="020B0604020202020204" pitchFamily="34" charset="0"/>
              <a:buChar char="•"/>
            </a:pPr>
            <a:r>
              <a:rPr lang="en-US" sz="1600" dirty="0"/>
              <a:t>COLESLAW</a:t>
            </a:r>
          </a:p>
          <a:p>
            <a:pPr marL="285750" indent="-285750">
              <a:buFont typeface="Arial" panose="020B0604020202020204" pitchFamily="34" charset="0"/>
              <a:buChar char="•"/>
            </a:pPr>
            <a:r>
              <a:rPr lang="en-US" sz="1600" dirty="0"/>
              <a:t>POTATO SALAD</a:t>
            </a:r>
          </a:p>
          <a:p>
            <a:pPr marL="285750" indent="-285750">
              <a:buFont typeface="Arial" panose="020B0604020202020204" pitchFamily="34" charset="0"/>
              <a:buChar char="•"/>
            </a:pPr>
            <a:r>
              <a:rPr lang="en-US" sz="1600" dirty="0"/>
              <a:t>FRESH BAKED COOKIES</a:t>
            </a:r>
          </a:p>
          <a:p>
            <a:endParaRPr lang="en-US" sz="1600" dirty="0"/>
          </a:p>
          <a:p>
            <a:r>
              <a:rPr lang="en-US" sz="1600" b="1" u="sng" dirty="0"/>
              <a:t>ISLAND GREEN</a:t>
            </a:r>
          </a:p>
          <a:p>
            <a:pPr marL="285750" indent="-285750">
              <a:buFont typeface="Arial" panose="020B0604020202020204" pitchFamily="34" charset="0"/>
              <a:buChar char="•"/>
            </a:pPr>
            <a:r>
              <a:rPr lang="en-US" sz="1600" dirty="0"/>
              <a:t>LEMON PEPPER TILAPIA</a:t>
            </a:r>
          </a:p>
          <a:p>
            <a:pPr marL="285750" indent="-285750">
              <a:buFont typeface="Arial" panose="020B0604020202020204" pitchFamily="34" charset="0"/>
              <a:buChar char="•"/>
            </a:pPr>
            <a:r>
              <a:rPr lang="en-US" sz="1600" dirty="0"/>
              <a:t>HOUSE SALAD</a:t>
            </a:r>
          </a:p>
          <a:p>
            <a:pPr marL="285750" indent="-285750">
              <a:buFont typeface="Arial" panose="020B0604020202020204" pitchFamily="34" charset="0"/>
              <a:buChar char="•"/>
            </a:pPr>
            <a:r>
              <a:rPr lang="en-US" sz="1600" dirty="0"/>
              <a:t>WILD RICE PILAF</a:t>
            </a:r>
          </a:p>
          <a:p>
            <a:pPr marL="285750" indent="-285750">
              <a:buFont typeface="Arial" panose="020B0604020202020204" pitchFamily="34" charset="0"/>
              <a:buChar char="•"/>
            </a:pPr>
            <a:r>
              <a:rPr lang="en-US" sz="1600" dirty="0"/>
              <a:t>ROASTED ASPARAGUS</a:t>
            </a:r>
          </a:p>
          <a:p>
            <a:pPr marL="285750" indent="-285750">
              <a:buFont typeface="Arial" panose="020B0604020202020204" pitchFamily="34" charset="0"/>
              <a:buChar char="•"/>
            </a:pPr>
            <a:r>
              <a:rPr lang="en-US" sz="1600" dirty="0"/>
              <a:t>ASSORTED ROLLS W/ BUTTER</a:t>
            </a:r>
          </a:p>
          <a:p>
            <a:pPr marL="285750" indent="-285750">
              <a:buFont typeface="Arial" panose="020B0604020202020204" pitchFamily="34" charset="0"/>
              <a:buChar char="•"/>
            </a:pPr>
            <a:r>
              <a:rPr lang="en-US" sz="1600" dirty="0"/>
              <a:t>FRESH BAKED COOKIES</a:t>
            </a:r>
          </a:p>
          <a:p>
            <a:endParaRPr lang="en-US" sz="1600" dirty="0">
              <a:solidFill>
                <a:srgbClr val="820103"/>
              </a:solidFill>
            </a:endParaRPr>
          </a:p>
          <a:p>
            <a:endParaRPr lang="en-US" sz="16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a:p>
            <a:pPr algn="ctr"/>
            <a:endParaRPr lang="en-US" sz="3200" b="1" dirty="0">
              <a:solidFill>
                <a:srgbClr val="820103"/>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0D49E134-EC91-479F-A475-E20F052BEB2A}"/>
              </a:ext>
            </a:extLst>
          </p:cNvPr>
          <p:cNvSpPr/>
          <p:nvPr/>
        </p:nvSpPr>
        <p:spPr>
          <a:xfrm>
            <a:off x="-953545" y="1315139"/>
            <a:ext cx="9674791" cy="830997"/>
          </a:xfrm>
          <a:prstGeom prst="rect">
            <a:avLst/>
          </a:prstGeom>
        </p:spPr>
        <p:txBody>
          <a:bodyPr wrap="square">
            <a:spAutoFit/>
          </a:bodyPr>
          <a:lstStyle/>
          <a:p>
            <a:pPr algn="ctr"/>
            <a:endParaRPr lang="en-US" sz="1600" dirty="0"/>
          </a:p>
          <a:p>
            <a:pPr algn="ctr"/>
            <a:endParaRPr lang="en-US" sz="1600" dirty="0"/>
          </a:p>
          <a:p>
            <a:pPr algn="ctr"/>
            <a:endParaRPr lang="en-US" sz="1600" dirty="0"/>
          </a:p>
        </p:txBody>
      </p:sp>
      <p:sp>
        <p:nvSpPr>
          <p:cNvPr id="5" name="Rectangle 4">
            <a:extLst>
              <a:ext uri="{FF2B5EF4-FFF2-40B4-BE49-F238E27FC236}">
                <a16:creationId xmlns:a16="http://schemas.microsoft.com/office/drawing/2014/main" id="{20A636CE-271E-40C5-8FD1-418301079D0F}"/>
              </a:ext>
            </a:extLst>
          </p:cNvPr>
          <p:cNvSpPr/>
          <p:nvPr/>
        </p:nvSpPr>
        <p:spPr>
          <a:xfrm>
            <a:off x="150312" y="100208"/>
            <a:ext cx="7528143" cy="9845458"/>
          </a:xfrm>
          <a:prstGeom prst="rect">
            <a:avLst/>
          </a:prstGeom>
          <a:noFill/>
          <a:ln w="76200" cmpd="tri">
            <a:solidFill>
              <a:srgbClr val="82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342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B4B22B-756C-4ADB-BD3B-BBFC6C5343ED}"/>
              </a:ext>
            </a:extLst>
          </p:cNvPr>
          <p:cNvSpPr/>
          <p:nvPr/>
        </p:nvSpPr>
        <p:spPr>
          <a:xfrm>
            <a:off x="545665" y="387098"/>
            <a:ext cx="6676372" cy="846386"/>
          </a:xfrm>
          <a:prstGeom prst="rect">
            <a:avLst/>
          </a:prstGeom>
        </p:spPr>
        <p:txBody>
          <a:bodyPr wrap="square">
            <a:spAutoFit/>
          </a:bodyPr>
          <a:lstStyle/>
          <a:p>
            <a:pPr algn="ctr"/>
            <a:r>
              <a:rPr lang="en-US" sz="3800" b="1" dirty="0">
                <a:solidFill>
                  <a:srgbClr val="820103"/>
                </a:solidFill>
                <a:effectLst>
                  <a:outerShdw blurRad="38100" dist="38100" dir="2700000" algn="tl">
                    <a:srgbClr val="000000">
                      <a:alpha val="43137"/>
                    </a:srgbClr>
                  </a:outerShdw>
                </a:effectLst>
              </a:rPr>
              <a:t>Tournament Add-On’s</a:t>
            </a:r>
          </a:p>
          <a:p>
            <a:pPr algn="ctr"/>
            <a:endParaRPr lang="en-US" sz="1100" dirty="0"/>
          </a:p>
        </p:txBody>
      </p:sp>
      <p:sp>
        <p:nvSpPr>
          <p:cNvPr id="4" name="Rectangle 3">
            <a:extLst>
              <a:ext uri="{FF2B5EF4-FFF2-40B4-BE49-F238E27FC236}">
                <a16:creationId xmlns:a16="http://schemas.microsoft.com/office/drawing/2014/main" id="{0D49E134-EC91-479F-A475-E20F052BEB2A}"/>
              </a:ext>
            </a:extLst>
          </p:cNvPr>
          <p:cNvSpPr/>
          <p:nvPr/>
        </p:nvSpPr>
        <p:spPr>
          <a:xfrm>
            <a:off x="150312" y="1465237"/>
            <a:ext cx="3680044" cy="5509200"/>
          </a:xfrm>
          <a:prstGeom prst="rect">
            <a:avLst/>
          </a:prstGeom>
        </p:spPr>
        <p:txBody>
          <a:bodyPr wrap="square">
            <a:spAutoFit/>
          </a:bodyPr>
          <a:lstStyle/>
          <a:p>
            <a:pPr algn="ctr"/>
            <a:endParaRPr lang="en-US" sz="2200" b="1" u="sng" dirty="0">
              <a:effectLst>
                <a:outerShdw blurRad="38100" dist="38100" dir="2700000" algn="tl">
                  <a:srgbClr val="000000">
                    <a:alpha val="43137"/>
                  </a:srgbClr>
                </a:outerShdw>
              </a:effectLst>
            </a:endParaRPr>
          </a:p>
          <a:p>
            <a:pPr algn="ctr"/>
            <a:r>
              <a:rPr lang="en-US" sz="2200" b="1" u="sng" dirty="0">
                <a:effectLst>
                  <a:outerShdw blurRad="38100" dist="38100" dir="2700000" algn="tl">
                    <a:srgbClr val="000000">
                      <a:alpha val="43137"/>
                    </a:srgbClr>
                  </a:outerShdw>
                </a:effectLst>
              </a:rPr>
              <a:t>Lunch Tickets</a:t>
            </a:r>
          </a:p>
          <a:p>
            <a:pPr algn="ctr"/>
            <a:endParaRPr lang="en-US" sz="2000" b="1" dirty="0"/>
          </a:p>
          <a:p>
            <a:pPr algn="ctr"/>
            <a:r>
              <a:rPr lang="en-US" sz="2000" b="1" dirty="0"/>
              <a:t>Good for your choice of a hamburger/cheeseburger, </a:t>
            </a:r>
          </a:p>
          <a:p>
            <a:pPr algn="ctr"/>
            <a:r>
              <a:rPr lang="en-US" sz="2000" b="1" dirty="0"/>
              <a:t>deli sandwich or hot dog and a bag of chips and a 22oz </a:t>
            </a:r>
          </a:p>
          <a:p>
            <a:pPr algn="ctr"/>
            <a:r>
              <a:rPr lang="en-US" sz="2000" b="1" dirty="0"/>
              <a:t>fountain soda.</a:t>
            </a:r>
          </a:p>
          <a:p>
            <a:pPr algn="ctr"/>
            <a:endParaRPr lang="en-US" sz="2000" b="1" dirty="0"/>
          </a:p>
          <a:p>
            <a:pPr algn="ctr"/>
            <a:r>
              <a:rPr lang="en-US" sz="2000" b="1" u="sng" dirty="0">
                <a:effectLst>
                  <a:outerShdw blurRad="38100" dist="38100" dir="2700000" algn="tl">
                    <a:srgbClr val="000000">
                      <a:alpha val="43137"/>
                    </a:srgbClr>
                  </a:outerShdw>
                </a:effectLst>
              </a:rPr>
              <a:t>Boxed Lunches</a:t>
            </a:r>
          </a:p>
          <a:p>
            <a:pPr algn="ctr"/>
            <a:endParaRPr lang="en-US" sz="2000" b="1" dirty="0"/>
          </a:p>
          <a:p>
            <a:pPr algn="ctr"/>
            <a:r>
              <a:rPr lang="en-US" sz="2000" b="1" dirty="0"/>
              <a:t> Includes turkey hoagie, bag of chips, fresh fruit, fresh </a:t>
            </a:r>
          </a:p>
          <a:p>
            <a:pPr algn="ctr"/>
            <a:r>
              <a:rPr lang="en-US" sz="2000" b="1" dirty="0"/>
              <a:t>baked cookie and a </a:t>
            </a:r>
          </a:p>
          <a:p>
            <a:pPr algn="ctr"/>
            <a:r>
              <a:rPr lang="en-US" sz="2000" b="1" dirty="0"/>
              <a:t>drink ticket</a:t>
            </a: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dirty="0"/>
          </a:p>
        </p:txBody>
      </p:sp>
      <p:sp>
        <p:nvSpPr>
          <p:cNvPr id="5" name="Rectangle 4">
            <a:extLst>
              <a:ext uri="{FF2B5EF4-FFF2-40B4-BE49-F238E27FC236}">
                <a16:creationId xmlns:a16="http://schemas.microsoft.com/office/drawing/2014/main" id="{6F94D6C0-F3B1-4BF9-9A9B-32963785B5AE}"/>
              </a:ext>
            </a:extLst>
          </p:cNvPr>
          <p:cNvSpPr/>
          <p:nvPr/>
        </p:nvSpPr>
        <p:spPr>
          <a:xfrm>
            <a:off x="3649043" y="1465237"/>
            <a:ext cx="3828996" cy="3785652"/>
          </a:xfrm>
          <a:prstGeom prst="rect">
            <a:avLst/>
          </a:prstGeom>
        </p:spPr>
        <p:txBody>
          <a:bodyPr wrap="square">
            <a:spAutoFit/>
          </a:bodyPr>
          <a:lstStyle/>
          <a:p>
            <a:pPr algn="ctr"/>
            <a:endParaRPr lang="en-US" sz="2200" b="1" u="sng" dirty="0">
              <a:effectLst>
                <a:outerShdw blurRad="38100" dist="38100" dir="2700000" algn="tl">
                  <a:srgbClr val="000000">
                    <a:alpha val="43137"/>
                  </a:srgbClr>
                </a:outerShdw>
              </a:effectLst>
            </a:endParaRPr>
          </a:p>
          <a:p>
            <a:pPr algn="ctr"/>
            <a:r>
              <a:rPr lang="en-US" sz="2200" b="1" u="sng" dirty="0">
                <a:effectLst>
                  <a:outerShdw blurRad="38100" dist="38100" dir="2700000" algn="tl">
                    <a:srgbClr val="000000">
                      <a:alpha val="43137"/>
                    </a:srgbClr>
                  </a:outerShdw>
                </a:effectLst>
              </a:rPr>
              <a:t>Drink Tickets</a:t>
            </a:r>
          </a:p>
          <a:p>
            <a:pPr algn="ctr"/>
            <a:endParaRPr lang="en-US" sz="2000" b="1" dirty="0"/>
          </a:p>
          <a:p>
            <a:pPr algn="ctr"/>
            <a:r>
              <a:rPr lang="en-US" sz="2000" b="1" dirty="0"/>
              <a:t>Good for any bottled soda, water, Gatorade, domestic or import canned beer, well cocktail or </a:t>
            </a:r>
          </a:p>
          <a:p>
            <a:pPr algn="ctr"/>
            <a:r>
              <a:rPr lang="en-US" sz="2000" b="1" dirty="0"/>
              <a:t>4 ounce glass of wine</a:t>
            </a:r>
          </a:p>
          <a:p>
            <a:pPr algn="ctr"/>
            <a:r>
              <a:rPr lang="en-US" sz="2000" b="1" dirty="0"/>
              <a:t>or</a:t>
            </a:r>
          </a:p>
          <a:p>
            <a:pPr algn="ctr"/>
            <a:r>
              <a:rPr lang="en-US" sz="2000" b="1" dirty="0"/>
              <a:t>Good for any ticket option any premium cocktail or </a:t>
            </a:r>
          </a:p>
          <a:p>
            <a:pPr algn="ctr"/>
            <a:r>
              <a:rPr lang="en-US" sz="2000" b="1" dirty="0"/>
              <a:t>16oz draft beer</a:t>
            </a:r>
          </a:p>
          <a:p>
            <a:pPr algn="ctr"/>
            <a:endParaRPr lang="en-US" sz="1600" dirty="0"/>
          </a:p>
        </p:txBody>
      </p:sp>
      <p:sp>
        <p:nvSpPr>
          <p:cNvPr id="6" name="Rectangle 5">
            <a:extLst>
              <a:ext uri="{FF2B5EF4-FFF2-40B4-BE49-F238E27FC236}">
                <a16:creationId xmlns:a16="http://schemas.microsoft.com/office/drawing/2014/main" id="{985062EA-2429-47E1-9429-C2B362919751}"/>
              </a:ext>
            </a:extLst>
          </p:cNvPr>
          <p:cNvSpPr/>
          <p:nvPr/>
        </p:nvSpPr>
        <p:spPr>
          <a:xfrm>
            <a:off x="150312" y="100208"/>
            <a:ext cx="7528143" cy="9845458"/>
          </a:xfrm>
          <a:prstGeom prst="rect">
            <a:avLst/>
          </a:prstGeom>
          <a:noFill/>
          <a:ln w="76200" cmpd="tri">
            <a:solidFill>
              <a:srgbClr val="82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041009" y="8961120"/>
            <a:ext cx="6006905" cy="369332"/>
          </a:xfrm>
          <a:prstGeom prst="rect">
            <a:avLst/>
          </a:prstGeom>
          <a:noFill/>
        </p:spPr>
        <p:txBody>
          <a:bodyPr wrap="square" rtlCol="0">
            <a:spAutoFit/>
          </a:bodyPr>
          <a:lstStyle/>
          <a:p>
            <a:pPr algn="ctr"/>
            <a:r>
              <a:rPr lang="en-US" b="1" dirty="0"/>
              <a:t>*All food and beverage subject to tax and service charge.</a:t>
            </a:r>
          </a:p>
        </p:txBody>
      </p:sp>
      <p:pic>
        <p:nvPicPr>
          <p:cNvPr id="8" name="Picture 7" descr="A picture containing outdoor, sky, people">
            <a:extLst>
              <a:ext uri="{FF2B5EF4-FFF2-40B4-BE49-F238E27FC236}">
                <a16:creationId xmlns:a16="http://schemas.microsoft.com/office/drawing/2014/main" id="{7FFCEFB0-3448-4AA7-1E25-559D3B90C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427" y="6754598"/>
            <a:ext cx="3200400" cy="2286000"/>
          </a:xfrm>
          <a:prstGeom prst="rect">
            <a:avLst/>
          </a:prstGeom>
        </p:spPr>
      </p:pic>
    </p:spTree>
    <p:extLst>
      <p:ext uri="{BB962C8B-B14F-4D97-AF65-F5344CB8AC3E}">
        <p14:creationId xmlns:p14="http://schemas.microsoft.com/office/powerpoint/2010/main" val="336866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C2AA-6656-4127-AE27-3A84EBD060A0}"/>
              </a:ext>
            </a:extLst>
          </p:cNvPr>
          <p:cNvSpPr/>
          <p:nvPr/>
        </p:nvSpPr>
        <p:spPr>
          <a:xfrm>
            <a:off x="150312" y="100208"/>
            <a:ext cx="7528143" cy="9845458"/>
          </a:xfrm>
          <a:prstGeom prst="rect">
            <a:avLst/>
          </a:prstGeom>
          <a:noFill/>
          <a:ln w="76200" cmpd="tri">
            <a:solidFill>
              <a:srgbClr val="82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9D412F-DDF2-4DC0-A183-323833785642}"/>
              </a:ext>
            </a:extLst>
          </p:cNvPr>
          <p:cNvSpPr/>
          <p:nvPr/>
        </p:nvSpPr>
        <p:spPr>
          <a:xfrm>
            <a:off x="-1318366" y="1539898"/>
            <a:ext cx="7183677" cy="400110"/>
          </a:xfrm>
          <a:prstGeom prst="rect">
            <a:avLst/>
          </a:prstGeom>
        </p:spPr>
        <p:txBody>
          <a:bodyPr wrap="square">
            <a:spAutoFit/>
          </a:bodyPr>
          <a:lstStyle/>
          <a:p>
            <a:pPr algn="ctr"/>
            <a:r>
              <a:rPr lang="en-US" sz="2000" dirty="0">
                <a:latin typeface="Bahnschrift" panose="020B0502040204020203" pitchFamily="34" charset="0"/>
              </a:rPr>
              <a:t>7 Days After Contract is Received</a:t>
            </a:r>
          </a:p>
        </p:txBody>
      </p:sp>
      <p:sp>
        <p:nvSpPr>
          <p:cNvPr id="7" name="Rectangle 6">
            <a:extLst>
              <a:ext uri="{FF2B5EF4-FFF2-40B4-BE49-F238E27FC236}">
                <a16:creationId xmlns:a16="http://schemas.microsoft.com/office/drawing/2014/main" id="{01AACF3C-316C-4DEB-BE5B-4C86F4291DD1}"/>
              </a:ext>
            </a:extLst>
          </p:cNvPr>
          <p:cNvSpPr/>
          <p:nvPr/>
        </p:nvSpPr>
        <p:spPr>
          <a:xfrm>
            <a:off x="576197" y="345564"/>
            <a:ext cx="6676372" cy="523220"/>
          </a:xfrm>
          <a:prstGeom prst="rect">
            <a:avLst/>
          </a:prstGeom>
        </p:spPr>
        <p:txBody>
          <a:bodyPr wrap="square">
            <a:spAutoFit/>
          </a:bodyPr>
          <a:lstStyle/>
          <a:p>
            <a:pPr algn="ctr"/>
            <a:r>
              <a:rPr lang="en-US" sz="2800" b="1" dirty="0">
                <a:solidFill>
                  <a:srgbClr val="C00000"/>
                </a:solidFill>
                <a:effectLst>
                  <a:outerShdw blurRad="38100" dist="38100" dir="2700000" algn="tl">
                    <a:srgbClr val="000000">
                      <a:alpha val="43137"/>
                    </a:srgbClr>
                  </a:outerShdw>
                </a:effectLst>
                <a:latin typeface="Bahnschrift" panose="020B0502040204020203" pitchFamily="34" charset="0"/>
              </a:rPr>
              <a:t>Important Deadlines</a:t>
            </a:r>
          </a:p>
        </p:txBody>
      </p:sp>
      <p:sp>
        <p:nvSpPr>
          <p:cNvPr id="3" name="Rectangle 2">
            <a:extLst>
              <a:ext uri="{FF2B5EF4-FFF2-40B4-BE49-F238E27FC236}">
                <a16:creationId xmlns:a16="http://schemas.microsoft.com/office/drawing/2014/main" id="{676673D0-23FE-49D4-ABA2-0703E25827A8}"/>
              </a:ext>
            </a:extLst>
          </p:cNvPr>
          <p:cNvSpPr/>
          <p:nvPr/>
        </p:nvSpPr>
        <p:spPr>
          <a:xfrm>
            <a:off x="904999" y="1940008"/>
            <a:ext cx="5403416" cy="369332"/>
          </a:xfrm>
          <a:prstGeom prst="rect">
            <a:avLst/>
          </a:prstGeom>
        </p:spPr>
        <p:txBody>
          <a:bodyPr wrap="square">
            <a:spAutoFit/>
          </a:bodyPr>
          <a:lstStyle/>
          <a:p>
            <a:pPr marL="171450" indent="-171450">
              <a:buFont typeface="Arial" panose="020B0604020202020204" pitchFamily="34" charset="0"/>
              <a:buChar char="•"/>
            </a:pPr>
            <a:r>
              <a:rPr lang="en-US" dirty="0">
                <a:latin typeface="Bahnschrift" panose="020B0502040204020203" pitchFamily="34" charset="0"/>
              </a:rPr>
              <a:t>Signed Confirmation Agreement</a:t>
            </a:r>
          </a:p>
        </p:txBody>
      </p:sp>
      <p:pic>
        <p:nvPicPr>
          <p:cNvPr id="8" name="Picture 7">
            <a:extLst>
              <a:ext uri="{FF2B5EF4-FFF2-40B4-BE49-F238E27FC236}">
                <a16:creationId xmlns:a16="http://schemas.microsoft.com/office/drawing/2014/main" id="{4C5C94CE-5589-44E3-8260-12D79B967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798" y="8066930"/>
            <a:ext cx="1736248" cy="1736248"/>
          </a:xfrm>
          <a:prstGeom prst="rect">
            <a:avLst/>
          </a:prstGeom>
          <a:ln w="25400">
            <a:solidFill>
              <a:srgbClr val="820103"/>
            </a:solidFill>
          </a:ln>
        </p:spPr>
      </p:pic>
      <p:sp>
        <p:nvSpPr>
          <p:cNvPr id="12" name="Rectangle 11">
            <a:extLst>
              <a:ext uri="{FF2B5EF4-FFF2-40B4-BE49-F238E27FC236}">
                <a16:creationId xmlns:a16="http://schemas.microsoft.com/office/drawing/2014/main" id="{F6FE1D4A-154B-48FB-BBD3-75CA1F0F2D73}"/>
              </a:ext>
            </a:extLst>
          </p:cNvPr>
          <p:cNvSpPr/>
          <p:nvPr/>
        </p:nvSpPr>
        <p:spPr>
          <a:xfrm>
            <a:off x="-1443626" y="2605615"/>
            <a:ext cx="7183677" cy="400110"/>
          </a:xfrm>
          <a:prstGeom prst="rect">
            <a:avLst/>
          </a:prstGeom>
        </p:spPr>
        <p:txBody>
          <a:bodyPr wrap="square">
            <a:spAutoFit/>
          </a:bodyPr>
          <a:lstStyle/>
          <a:p>
            <a:pPr algn="ctr"/>
            <a:r>
              <a:rPr lang="en-US" sz="2000" dirty="0">
                <a:latin typeface="Bahnschrift" panose="020B0502040204020203" pitchFamily="34" charset="0"/>
              </a:rPr>
              <a:t>30-45 Days Prior to Your Event</a:t>
            </a:r>
          </a:p>
        </p:txBody>
      </p:sp>
      <p:sp>
        <p:nvSpPr>
          <p:cNvPr id="13" name="Rectangle 12">
            <a:extLst>
              <a:ext uri="{FF2B5EF4-FFF2-40B4-BE49-F238E27FC236}">
                <a16:creationId xmlns:a16="http://schemas.microsoft.com/office/drawing/2014/main" id="{3CF6B89E-3E77-43A0-BFA0-0853B268A51C}"/>
              </a:ext>
            </a:extLst>
          </p:cNvPr>
          <p:cNvSpPr/>
          <p:nvPr/>
        </p:nvSpPr>
        <p:spPr>
          <a:xfrm>
            <a:off x="904999" y="2989142"/>
            <a:ext cx="5834004" cy="1446550"/>
          </a:xfrm>
          <a:prstGeom prst="rect">
            <a:avLst/>
          </a:prstGeom>
        </p:spPr>
        <p:txBody>
          <a:bodyPr wrap="square">
            <a:spAutoFit/>
          </a:bodyPr>
          <a:lstStyle/>
          <a:p>
            <a:pPr marL="171450" indent="-171450">
              <a:buFont typeface="Arial" panose="020B0604020202020204" pitchFamily="34" charset="0"/>
              <a:buChar char="•"/>
            </a:pPr>
            <a:r>
              <a:rPr lang="en-US" dirty="0">
                <a:latin typeface="Bahnschrift" panose="020B0502040204020203" pitchFamily="34" charset="0"/>
              </a:rPr>
              <a:t>Meet with Armando to finalize details and choose food and beverage selections </a:t>
            </a:r>
          </a:p>
          <a:p>
            <a:pPr marL="171450" indent="-171450">
              <a:buFont typeface="Arial" panose="020B0604020202020204" pitchFamily="34" charset="0"/>
              <a:buChar char="•"/>
            </a:pPr>
            <a:r>
              <a:rPr lang="en-US" dirty="0">
                <a:latin typeface="Bahnschrift" panose="020B0502040204020203" pitchFamily="34" charset="0"/>
              </a:rPr>
              <a:t>Sign Banquet Event Order, Floors Plans, and Invoice</a:t>
            </a:r>
          </a:p>
          <a:p>
            <a:pPr marL="171450" indent="-171450">
              <a:buFont typeface="Arial" panose="020B0604020202020204" pitchFamily="34" charset="0"/>
              <a:buChar char="•"/>
            </a:pPr>
            <a:r>
              <a:rPr lang="en-US" dirty="0">
                <a:latin typeface="Bahnschrift" panose="020B0502040204020203" pitchFamily="34" charset="0"/>
              </a:rPr>
              <a:t>Submit all Contest:  </a:t>
            </a:r>
            <a:r>
              <a:rPr lang="en-US" sz="1600" i="1" dirty="0">
                <a:latin typeface="Bahnschrift" panose="020B0502040204020203" pitchFamily="34" charset="0"/>
              </a:rPr>
              <a:t>Request  Closest to Pin, Long Drive etc.…</a:t>
            </a:r>
          </a:p>
        </p:txBody>
      </p:sp>
      <p:sp>
        <p:nvSpPr>
          <p:cNvPr id="14" name="Rectangle 13">
            <a:extLst>
              <a:ext uri="{FF2B5EF4-FFF2-40B4-BE49-F238E27FC236}">
                <a16:creationId xmlns:a16="http://schemas.microsoft.com/office/drawing/2014/main" id="{E1EF1765-3E01-4191-9E27-D6D897F6FF15}"/>
              </a:ext>
            </a:extLst>
          </p:cNvPr>
          <p:cNvSpPr/>
          <p:nvPr/>
        </p:nvSpPr>
        <p:spPr>
          <a:xfrm>
            <a:off x="-1667007" y="4434108"/>
            <a:ext cx="7183677" cy="400110"/>
          </a:xfrm>
          <a:prstGeom prst="rect">
            <a:avLst/>
          </a:prstGeom>
        </p:spPr>
        <p:txBody>
          <a:bodyPr wrap="square">
            <a:spAutoFit/>
          </a:bodyPr>
          <a:lstStyle/>
          <a:p>
            <a:pPr algn="ctr"/>
            <a:r>
              <a:rPr lang="en-US" sz="2000" dirty="0">
                <a:latin typeface="Bahnschrift" panose="020B0502040204020203" pitchFamily="34" charset="0"/>
              </a:rPr>
              <a:t>7 Days Prior to Your Event</a:t>
            </a:r>
          </a:p>
        </p:txBody>
      </p:sp>
      <p:sp>
        <p:nvSpPr>
          <p:cNvPr id="15" name="Rectangle 14">
            <a:extLst>
              <a:ext uri="{FF2B5EF4-FFF2-40B4-BE49-F238E27FC236}">
                <a16:creationId xmlns:a16="http://schemas.microsoft.com/office/drawing/2014/main" id="{9B8AF967-E17B-4218-BEEC-CB2CEC8B9656}"/>
              </a:ext>
            </a:extLst>
          </p:cNvPr>
          <p:cNvSpPr/>
          <p:nvPr/>
        </p:nvSpPr>
        <p:spPr>
          <a:xfrm>
            <a:off x="994769" y="4817783"/>
            <a:ext cx="5403416" cy="646331"/>
          </a:xfrm>
          <a:prstGeom prst="rect">
            <a:avLst/>
          </a:prstGeom>
        </p:spPr>
        <p:txBody>
          <a:bodyPr wrap="square">
            <a:spAutoFit/>
          </a:bodyPr>
          <a:lstStyle/>
          <a:p>
            <a:pPr marL="171450" indent="-171450">
              <a:buFont typeface="Arial" panose="020B0604020202020204" pitchFamily="34" charset="0"/>
              <a:buChar char="•"/>
            </a:pPr>
            <a:r>
              <a:rPr lang="en-US" dirty="0">
                <a:latin typeface="Bahnschrift" panose="020B0502040204020203" pitchFamily="34" charset="0"/>
              </a:rPr>
              <a:t>Final Head Count</a:t>
            </a:r>
          </a:p>
          <a:p>
            <a:pPr marL="171450" indent="-171450">
              <a:buFont typeface="Arial" panose="020B0604020202020204" pitchFamily="34" charset="0"/>
              <a:buChar char="•"/>
            </a:pPr>
            <a:r>
              <a:rPr lang="en-US" dirty="0">
                <a:latin typeface="Bahnschrift" panose="020B0502040204020203" pitchFamily="34" charset="0"/>
              </a:rPr>
              <a:t>Final Meal Count</a:t>
            </a:r>
          </a:p>
        </p:txBody>
      </p:sp>
      <p:sp>
        <p:nvSpPr>
          <p:cNvPr id="16" name="Rectangle 15">
            <a:extLst>
              <a:ext uri="{FF2B5EF4-FFF2-40B4-BE49-F238E27FC236}">
                <a16:creationId xmlns:a16="http://schemas.microsoft.com/office/drawing/2014/main" id="{7C3DE66E-33D5-406E-AF34-5BEBB51CDEF8}"/>
              </a:ext>
            </a:extLst>
          </p:cNvPr>
          <p:cNvSpPr/>
          <p:nvPr/>
        </p:nvSpPr>
        <p:spPr>
          <a:xfrm>
            <a:off x="-1680108" y="5578152"/>
            <a:ext cx="7183677" cy="400110"/>
          </a:xfrm>
          <a:prstGeom prst="rect">
            <a:avLst/>
          </a:prstGeom>
        </p:spPr>
        <p:txBody>
          <a:bodyPr wrap="square">
            <a:spAutoFit/>
          </a:bodyPr>
          <a:lstStyle/>
          <a:p>
            <a:pPr algn="ctr"/>
            <a:r>
              <a:rPr lang="en-US" sz="2000" dirty="0">
                <a:latin typeface="Bahnschrift" panose="020B0502040204020203" pitchFamily="34" charset="0"/>
              </a:rPr>
              <a:t>3 Days Prior to Your Event</a:t>
            </a:r>
          </a:p>
        </p:txBody>
      </p:sp>
      <p:sp>
        <p:nvSpPr>
          <p:cNvPr id="17" name="Rectangle 16">
            <a:extLst>
              <a:ext uri="{FF2B5EF4-FFF2-40B4-BE49-F238E27FC236}">
                <a16:creationId xmlns:a16="http://schemas.microsoft.com/office/drawing/2014/main" id="{BCB3DB97-2880-4614-9340-B895F8E13D31}"/>
              </a:ext>
            </a:extLst>
          </p:cNvPr>
          <p:cNvSpPr/>
          <p:nvPr/>
        </p:nvSpPr>
        <p:spPr>
          <a:xfrm>
            <a:off x="981668" y="5951531"/>
            <a:ext cx="5403416" cy="646331"/>
          </a:xfrm>
          <a:prstGeom prst="rect">
            <a:avLst/>
          </a:prstGeom>
        </p:spPr>
        <p:txBody>
          <a:bodyPr wrap="square">
            <a:spAutoFit/>
          </a:bodyPr>
          <a:lstStyle/>
          <a:p>
            <a:pPr marL="171450" indent="-171450">
              <a:buFont typeface="Arial" panose="020B0604020202020204" pitchFamily="34" charset="0"/>
              <a:buChar char="•"/>
            </a:pPr>
            <a:r>
              <a:rPr lang="en-US" dirty="0">
                <a:latin typeface="Bahnschrift" panose="020B0502040204020203" pitchFamily="34" charset="0"/>
              </a:rPr>
              <a:t>Pairings List/Groups list </a:t>
            </a:r>
          </a:p>
          <a:p>
            <a:pPr marL="171450" indent="-171450">
              <a:buFont typeface="Arial" panose="020B0604020202020204" pitchFamily="34" charset="0"/>
              <a:buChar char="•"/>
            </a:pPr>
            <a:r>
              <a:rPr lang="en-US" dirty="0">
                <a:latin typeface="Bahnschrift" panose="020B0502040204020203" pitchFamily="34" charset="0"/>
              </a:rPr>
              <a:t>Rental Club Needs  </a:t>
            </a:r>
          </a:p>
        </p:txBody>
      </p:sp>
      <p:sp>
        <p:nvSpPr>
          <p:cNvPr id="18" name="Rectangle 17">
            <a:extLst>
              <a:ext uri="{FF2B5EF4-FFF2-40B4-BE49-F238E27FC236}">
                <a16:creationId xmlns:a16="http://schemas.microsoft.com/office/drawing/2014/main" id="{BC2355F9-164E-4B6D-8895-ACCC53984A5E}"/>
              </a:ext>
            </a:extLst>
          </p:cNvPr>
          <p:cNvSpPr/>
          <p:nvPr/>
        </p:nvSpPr>
        <p:spPr>
          <a:xfrm>
            <a:off x="-2078043" y="6673840"/>
            <a:ext cx="7183677" cy="400110"/>
          </a:xfrm>
          <a:prstGeom prst="rect">
            <a:avLst/>
          </a:prstGeom>
        </p:spPr>
        <p:txBody>
          <a:bodyPr wrap="square">
            <a:spAutoFit/>
          </a:bodyPr>
          <a:lstStyle/>
          <a:p>
            <a:pPr algn="ctr"/>
            <a:r>
              <a:rPr lang="en-US" sz="2000" dirty="0">
                <a:latin typeface="Bahnschrift" panose="020B0502040204020203" pitchFamily="34" charset="0"/>
              </a:rPr>
              <a:t>Day of Your Event</a:t>
            </a:r>
          </a:p>
        </p:txBody>
      </p:sp>
      <p:sp>
        <p:nvSpPr>
          <p:cNvPr id="19" name="Rectangle 18">
            <a:extLst>
              <a:ext uri="{FF2B5EF4-FFF2-40B4-BE49-F238E27FC236}">
                <a16:creationId xmlns:a16="http://schemas.microsoft.com/office/drawing/2014/main" id="{9D68E56F-E2C8-41D9-9908-414ED6ECE506}"/>
              </a:ext>
            </a:extLst>
          </p:cNvPr>
          <p:cNvSpPr/>
          <p:nvPr/>
        </p:nvSpPr>
        <p:spPr>
          <a:xfrm>
            <a:off x="994768" y="7047220"/>
            <a:ext cx="6627319" cy="923330"/>
          </a:xfrm>
          <a:prstGeom prst="rect">
            <a:avLst/>
          </a:prstGeom>
        </p:spPr>
        <p:txBody>
          <a:bodyPr wrap="square">
            <a:spAutoFit/>
          </a:bodyPr>
          <a:lstStyle/>
          <a:p>
            <a:pPr marL="171450" indent="-171450">
              <a:buFont typeface="Arial" panose="020B0604020202020204" pitchFamily="34" charset="0"/>
              <a:buChar char="•"/>
            </a:pPr>
            <a:r>
              <a:rPr lang="en-US" dirty="0">
                <a:latin typeface="Bahnschrift" panose="020B0502040204020203" pitchFamily="34" charset="0"/>
              </a:rPr>
              <a:t>Arrive 2 Hours Early</a:t>
            </a:r>
          </a:p>
          <a:p>
            <a:pPr marL="171450" indent="-171450">
              <a:buFont typeface="Arial" panose="020B0604020202020204" pitchFamily="34" charset="0"/>
              <a:buChar char="•"/>
            </a:pPr>
            <a:r>
              <a:rPr lang="en-US" dirty="0">
                <a:latin typeface="Bahnschrift" panose="020B0502040204020203" pitchFamily="34" charset="0"/>
              </a:rPr>
              <a:t>Relax and Breath… We here at the Chula Vista Golf Course are here to ensure your event goes off flawlessly.</a:t>
            </a:r>
          </a:p>
        </p:txBody>
      </p:sp>
    </p:spTree>
    <p:extLst>
      <p:ext uri="{BB962C8B-B14F-4D97-AF65-F5344CB8AC3E}">
        <p14:creationId xmlns:p14="http://schemas.microsoft.com/office/powerpoint/2010/main" val="1244872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2598</TotalTime>
  <Words>479</Words>
  <Application>Microsoft Office PowerPoint</Application>
  <PresentationFormat>Custom</PresentationFormat>
  <Paragraphs>149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Bahnschrift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tsacco</dc:creator>
  <cp:lastModifiedBy>Julianna Brandl</cp:lastModifiedBy>
  <cp:revision>75</cp:revision>
  <cp:lastPrinted>2019-06-20T21:53:47Z</cp:lastPrinted>
  <dcterms:created xsi:type="dcterms:W3CDTF">2017-09-29T20:39:55Z</dcterms:created>
  <dcterms:modified xsi:type="dcterms:W3CDTF">2022-11-03T20:39:07Z</dcterms:modified>
</cp:coreProperties>
</file>